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1" r:id="rId6"/>
    <p:sldId id="299" r:id="rId7"/>
    <p:sldId id="287" r:id="rId8"/>
    <p:sldId id="295" r:id="rId9"/>
    <p:sldId id="297" r:id="rId10"/>
    <p:sldId id="289" r:id="rId11"/>
    <p:sldId id="290" r:id="rId12"/>
    <p:sldId id="296" r:id="rId13"/>
    <p:sldId id="268" r:id="rId14"/>
    <p:sldId id="291" r:id="rId15"/>
    <p:sldId id="272" r:id="rId16"/>
    <p:sldId id="298" r:id="rId17"/>
    <p:sldId id="292" r:id="rId18"/>
    <p:sldId id="293" r:id="rId19"/>
    <p:sldId id="294" r:id="rId20"/>
    <p:sldId id="279" r:id="rId21"/>
  </p:sldIdLst>
  <p:sldSz cx="9144000" cy="5143500" type="screen16x9"/>
  <p:notesSz cx="6858000" cy="9144000"/>
  <p:embeddedFontLst>
    <p:embeddedFont>
      <p:font typeface="Sniglet" charset="0"/>
      <p:regular r:id="rId23"/>
    </p:embeddedFont>
    <p:embeddedFont>
      <p:font typeface="Walter Turncoat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3CAC5E75-CF82-4A7B-9EAF-F727AAA05E37}">
  <a:tblStyle styleId="{3CAC5E75-CF82-4A7B-9EAF-F727AAA05E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3382" autoAdjust="0"/>
    <p:restoredTop sz="94660"/>
  </p:normalViewPr>
  <p:slideViewPr>
    <p:cSldViewPr>
      <p:cViewPr>
        <p:scale>
          <a:sx n="75" d="100"/>
          <a:sy n="75" d="100"/>
        </p:scale>
        <p:origin x="-1326" y="-34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2"/>
          </p:nvPr>
        </p:nvSpPr>
        <p:spPr>
          <a:xfrm>
            <a:off x="4692275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defRPr sz="260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✘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○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■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○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■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●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○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niglet"/>
              <a:buChar char="■"/>
              <a:defRPr sz="2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vemint.com/technology/tech-news/study-suggests-electronic-skin-has-strong-future-ahead-11606552695779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oled-info.com/oled-introduction" TargetMode="External"/><Relationship Id="rId4" Type="http://schemas.openxmlformats.org/officeDocument/2006/relationships/hyperlink" Target="https://www.nature.com/articles/528026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11"/>
          <p:cNvGrpSpPr/>
          <p:nvPr/>
        </p:nvGrpSpPr>
        <p:grpSpPr>
          <a:xfrm rot="2864648">
            <a:off x="1571855" y="4230639"/>
            <a:ext cx="1014485" cy="642684"/>
            <a:chOff x="238125" y="1918825"/>
            <a:chExt cx="1042450" cy="660400"/>
          </a:xfrm>
        </p:grpSpPr>
        <p:sp>
          <p:nvSpPr>
            <p:cNvPr id="49" name="Google Shape;49;p11"/>
            <p:cNvSpPr/>
            <p:nvPr/>
          </p:nvSpPr>
          <p:spPr>
            <a:xfrm>
              <a:off x="238125" y="1918825"/>
              <a:ext cx="966975" cy="660400"/>
            </a:xfrm>
            <a:custGeom>
              <a:avLst/>
              <a:gdLst/>
              <a:ahLst/>
              <a:cxnLst/>
              <a:rect l="l" t="t" r="r" b="b"/>
              <a:pathLst>
                <a:path w="38679" h="26416" extrusionOk="0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1"/>
            <p:cNvSpPr/>
            <p:nvPr/>
          </p:nvSpPr>
          <p:spPr>
            <a:xfrm>
              <a:off x="1091875" y="1951850"/>
              <a:ext cx="188700" cy="136800"/>
            </a:xfrm>
            <a:custGeom>
              <a:avLst/>
              <a:gdLst/>
              <a:ahLst/>
              <a:cxnLst/>
              <a:rect l="l" t="t" r="r" b="b"/>
              <a:pathLst>
                <a:path w="7548" h="5472" extrusionOk="0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51;p11"/>
          <p:cNvGrpSpPr/>
          <p:nvPr/>
        </p:nvGrpSpPr>
        <p:grpSpPr>
          <a:xfrm rot="14259416">
            <a:off x="5760019" y="1383493"/>
            <a:ext cx="981548" cy="746577"/>
            <a:chOff x="1113100" y="2199475"/>
            <a:chExt cx="801900" cy="709925"/>
          </a:xfrm>
        </p:grpSpPr>
        <p:sp>
          <p:nvSpPr>
            <p:cNvPr id="52" name="Google Shape;52;p11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11"/>
          <p:cNvSpPr/>
          <p:nvPr/>
        </p:nvSpPr>
        <p:spPr>
          <a:xfrm>
            <a:off x="6429388" y="3929072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1"/>
          <p:cNvSpPr/>
          <p:nvPr/>
        </p:nvSpPr>
        <p:spPr>
          <a:xfrm>
            <a:off x="3000364" y="3071816"/>
            <a:ext cx="2857520" cy="1214446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1"/>
          <p:cNvSpPr/>
          <p:nvPr/>
        </p:nvSpPr>
        <p:spPr>
          <a:xfrm>
            <a:off x="7358082" y="285734"/>
            <a:ext cx="1052762" cy="922444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lc="http://schemas.openxmlformats.org/drawingml/2006/lockedCanvas" xmlns="" xmlns:a16="http://schemas.microsoft.com/office/drawing/2014/main" id="{79E5CCE2-CF8C-4807-AB3F-10D06A681A3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00826" cy="114299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4" name="TextBox 11">
            <a:extLst>
              <a:ext uri="{FF2B5EF4-FFF2-40B4-BE49-F238E27FC236}">
                <a16:creationId xmlns:lc="http://schemas.openxmlformats.org/drawingml/2006/lockedCanvas" xmlns="" xmlns:a16="http://schemas.microsoft.com/office/drawing/2014/main" id="{0B25BE7E-A12B-422A-8F0D-A39F7DE13D19}"/>
              </a:ext>
            </a:extLst>
          </p:cNvPr>
          <p:cNvSpPr txBox="1"/>
          <p:nvPr/>
        </p:nvSpPr>
        <p:spPr>
          <a:xfrm>
            <a:off x="0" y="1142990"/>
            <a:ext cx="63579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DEPARTMENT OF COMPUTER </a:t>
            </a:r>
            <a:r>
              <a:rPr lang="en-US" sz="2000" b="1" dirty="0" smtClean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 SCIENCE  ENGINEERING</a:t>
            </a:r>
            <a:endParaRPr lang="en-IN" sz="2000" b="1" dirty="0">
              <a:solidFill>
                <a:schemeClr val="bg1"/>
              </a:solidFill>
              <a:latin typeface="Sniglet" charset="0"/>
              <a:cs typeface="Times New Roman" panose="02020603050405020304" pitchFamily="18" charset="0"/>
            </a:endParaRPr>
          </a:p>
        </p:txBody>
      </p:sp>
      <p:sp>
        <p:nvSpPr>
          <p:cNvPr id="15" name="TextBox 10">
            <a:extLst>
              <a:ext uri="{FF2B5EF4-FFF2-40B4-BE49-F238E27FC236}">
                <a16:creationId xmlns:lc="http://schemas.openxmlformats.org/drawingml/2006/lockedCanvas" xmlns="" xmlns:a16="http://schemas.microsoft.com/office/drawing/2014/main" id="{7E88D7AF-B9D6-4A91-8CA9-3E2F08C23914}"/>
              </a:ext>
            </a:extLst>
          </p:cNvPr>
          <p:cNvSpPr txBox="1"/>
          <p:nvPr/>
        </p:nvSpPr>
        <p:spPr>
          <a:xfrm>
            <a:off x="3286116" y="3214692"/>
            <a:ext cx="2500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600" b="1" dirty="0" smtClean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Under  the  Guidance of  : </a:t>
            </a:r>
          </a:p>
          <a:p>
            <a:r>
              <a:rPr lang="en-US" sz="1600" b="1" dirty="0" smtClean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Mrs</a:t>
            </a:r>
            <a:r>
              <a:rPr lang="en-US" sz="1600" b="1" dirty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. Soniya Komal </a:t>
            </a:r>
            <a:r>
              <a:rPr lang="en-US" sz="1600" b="1" dirty="0" smtClean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 V</a:t>
            </a:r>
            <a:r>
              <a:rPr lang="en-IN" sz="1600" b="1" dirty="0" smtClean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sz="1600" b="1" dirty="0" smtClean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Asst. Professor</a:t>
            </a:r>
            <a:endParaRPr lang="en-US" sz="1600" b="1" dirty="0">
              <a:solidFill>
                <a:schemeClr val="bg1"/>
              </a:solidFill>
              <a:latin typeface="Sniglet" charset="0"/>
              <a:cs typeface="Times New Roman" panose="02020603050405020304" pitchFamily="18" charset="0"/>
            </a:endParaRPr>
          </a:p>
        </p:txBody>
      </p:sp>
      <p:sp>
        <p:nvSpPr>
          <p:cNvPr id="17" name="TextBox 8">
            <a:extLst>
              <a:ext uri="{FF2B5EF4-FFF2-40B4-BE49-F238E27FC236}">
                <a16:creationId xmlns:lc="http://schemas.openxmlformats.org/drawingml/2006/lockedCanvas" xmlns="" xmlns:a16="http://schemas.microsoft.com/office/drawing/2014/main" id="{DC0AA38F-99EA-4CBA-8F75-1B0A84572433}"/>
              </a:ext>
            </a:extLst>
          </p:cNvPr>
          <p:cNvSpPr txBox="1"/>
          <p:nvPr/>
        </p:nvSpPr>
        <p:spPr>
          <a:xfrm>
            <a:off x="5929322" y="4143386"/>
            <a:ext cx="2928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Presented by,</a:t>
            </a:r>
          </a:p>
          <a:p>
            <a:r>
              <a:rPr lang="en-US" sz="1600" b="1" dirty="0" smtClean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Nayana  S        (</a:t>
            </a:r>
            <a:r>
              <a:rPr lang="en-US" sz="1600" b="1" dirty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1RG17CS068</a:t>
            </a:r>
            <a:r>
              <a:rPr lang="en-US" sz="1600" b="1" dirty="0" smtClean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)</a:t>
            </a:r>
            <a:endParaRPr lang="en-US" sz="1600" b="1" dirty="0">
              <a:solidFill>
                <a:schemeClr val="bg1"/>
              </a:solidFill>
              <a:latin typeface="Sniglet" charset="0"/>
              <a:cs typeface="Times New Roman" panose="02020603050405020304" pitchFamily="18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lc="http://schemas.openxmlformats.org/drawingml/2006/lockedCanvas" xmlns="" xmlns:a16="http://schemas.microsoft.com/office/drawing/2014/main" id="{D4F93873-538B-4CF9-AB0B-715F85BC61A5}"/>
              </a:ext>
            </a:extLst>
          </p:cNvPr>
          <p:cNvSpPr>
            <a:spLocks noGrp="1"/>
          </p:cNvSpPr>
          <p:nvPr/>
        </p:nvSpPr>
        <p:spPr>
          <a:xfrm>
            <a:off x="2143108" y="1928808"/>
            <a:ext cx="4429156" cy="42862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chemeClr val="bg1"/>
                </a:solidFill>
                <a:latin typeface="Sniglet" charset="0"/>
                <a:cs typeface="Times New Roman" panose="02020603050405020304" pitchFamily="18" charset="0"/>
              </a:rPr>
              <a:t>TECHNICAL SEMINAR ON</a:t>
            </a:r>
            <a:endParaRPr lang="en-IN" sz="2000" b="1" dirty="0" smtClean="0">
              <a:solidFill>
                <a:schemeClr val="accent2"/>
              </a:solidFill>
              <a:latin typeface="+mj-lt"/>
              <a:cs typeface="Times New Roman" panose="02020603050405020304" pitchFamily="18" charset="0"/>
            </a:endParaRPr>
          </a:p>
          <a:p>
            <a:endParaRPr lang="en-US" sz="2000" dirty="0">
              <a:latin typeface="+mj-lt"/>
              <a:cs typeface="Times New Roman" panose="02020603050405020304" pitchFamily="18" charset="0"/>
            </a:endParaRPr>
          </a:p>
          <a:p>
            <a:endParaRPr lang="en-IN" sz="200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20" name="TextBox 8">
            <a:extLst>
              <a:ext uri="{FF2B5EF4-FFF2-40B4-BE49-F238E27FC236}">
                <a16:creationId xmlns:lc="http://schemas.openxmlformats.org/drawingml/2006/lockedCanvas" xmlns="" xmlns:a16="http://schemas.microsoft.com/office/drawing/2014/main" id="{DC0AA38F-99EA-4CBA-8F75-1B0A84572433}"/>
              </a:ext>
            </a:extLst>
          </p:cNvPr>
          <p:cNvSpPr txBox="1"/>
          <p:nvPr/>
        </p:nvSpPr>
        <p:spPr>
          <a:xfrm>
            <a:off x="3571868" y="2357436"/>
            <a:ext cx="1571636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2400" b="1" dirty="0" smtClean="0">
                <a:latin typeface="Sniglet" charset="0"/>
                <a:cs typeface="Times New Roman" panose="02020603050405020304" pitchFamily="18" charset="0"/>
              </a:rPr>
              <a:t>E-skin</a:t>
            </a:r>
            <a:endParaRPr lang="en-US" sz="2400" b="1" dirty="0" smtClean="0">
              <a:latin typeface="Sniglet" charset="0"/>
              <a:cs typeface="Times New Roman" panose="02020603050405020304" pitchFamily="18" charset="0"/>
            </a:endParaRPr>
          </a:p>
        </p:txBody>
      </p:sp>
      <p:sp>
        <p:nvSpPr>
          <p:cNvPr id="21" name="Google Shape;54;p11"/>
          <p:cNvSpPr/>
          <p:nvPr/>
        </p:nvSpPr>
        <p:spPr>
          <a:xfrm rot="10800000">
            <a:off x="6357950" y="4857766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Rectangle 23"/>
          <p:cNvSpPr/>
          <p:nvPr/>
        </p:nvSpPr>
        <p:spPr>
          <a:xfrm>
            <a:off x="6643702" y="3500444"/>
            <a:ext cx="85725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sz="2800" dirty="0" smtClean="0">
                <a:solidFill>
                  <a:srgbClr val="FFFFFF"/>
                </a:solidFill>
              </a:rPr>
              <a:t>👩</a:t>
            </a:r>
            <a:endParaRPr lang="en-US"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2;p13"/>
          <p:cNvSpPr txBox="1">
            <a:spLocks/>
          </p:cNvSpPr>
          <p:nvPr/>
        </p:nvSpPr>
        <p:spPr>
          <a:xfrm>
            <a:off x="3071802" y="0"/>
            <a:ext cx="500066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lang="en-IN" sz="3000" dirty="0" smtClean="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Fabrication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6" name="Google Shape;369;p38"/>
          <p:cNvSpPr/>
          <p:nvPr/>
        </p:nvSpPr>
        <p:spPr>
          <a:xfrm>
            <a:off x="2714612" y="142858"/>
            <a:ext cx="332917" cy="452551"/>
          </a:xfrm>
          <a:custGeom>
            <a:avLst/>
            <a:gdLst/>
            <a:ahLst/>
            <a:cxnLst/>
            <a:rect l="l" t="t" r="r" b="b"/>
            <a:pathLst>
              <a:path w="15233" h="20707" extrusionOk="0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785799"/>
            <a:ext cx="9144000" cy="4357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6000" y="285734"/>
            <a:ext cx="8696695" cy="4572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37327" y="285734"/>
            <a:ext cx="8620953" cy="4572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72;p13"/>
          <p:cNvSpPr txBox="1">
            <a:spLocks/>
          </p:cNvSpPr>
          <p:nvPr/>
        </p:nvSpPr>
        <p:spPr>
          <a:xfrm>
            <a:off x="3786182" y="214296"/>
            <a:ext cx="285752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kumimoji="0" lang="en-IN" sz="30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Walter Turncoat"/>
                <a:ea typeface="Walter Turncoat"/>
                <a:cs typeface="Walter Turncoat"/>
                <a:sym typeface="Walter Turncoat"/>
              </a:rPr>
              <a:t>Advantage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0034" y="857238"/>
            <a:ext cx="607223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Compact in size.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Attachment and detachment is easy.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More flexible.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Light in weight.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It replaces present system of ECG and EEG.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Twistable &amp; stretchable.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Easy to handle.</a:t>
            </a:r>
            <a:endParaRPr lang="en-US" sz="2000" dirty="0">
              <a:solidFill>
                <a:schemeClr val="bg1"/>
              </a:solidFill>
              <a:latin typeface="Sniglet" charset="0"/>
            </a:endParaRPr>
          </a:p>
        </p:txBody>
      </p:sp>
      <p:sp>
        <p:nvSpPr>
          <p:cNvPr id="10" name="Google Shape;252;p28"/>
          <p:cNvSpPr/>
          <p:nvPr/>
        </p:nvSpPr>
        <p:spPr>
          <a:xfrm>
            <a:off x="3357554" y="357172"/>
            <a:ext cx="375993" cy="347276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72;p13"/>
          <p:cNvSpPr txBox="1">
            <a:spLocks/>
          </p:cNvSpPr>
          <p:nvPr/>
        </p:nvSpPr>
        <p:spPr>
          <a:xfrm>
            <a:off x="3786182" y="214296"/>
            <a:ext cx="285752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lang="en-IN" sz="3000" dirty="0" smtClean="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Disadvantage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85786" y="1285866"/>
            <a:ext cx="614366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Cost is high. 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Single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use.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Portable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power and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long-term durability issues.</a:t>
            </a:r>
            <a:endParaRPr lang="en-US" sz="2000" dirty="0">
              <a:solidFill>
                <a:schemeClr val="bg1"/>
              </a:solidFill>
              <a:latin typeface="Sniglet" charset="0"/>
            </a:endParaRPr>
          </a:p>
        </p:txBody>
      </p:sp>
      <p:sp>
        <p:nvSpPr>
          <p:cNvPr id="5" name="Google Shape;252;p28"/>
          <p:cNvSpPr/>
          <p:nvPr/>
        </p:nvSpPr>
        <p:spPr>
          <a:xfrm rot="10800000" flipH="1">
            <a:off x="3357554" y="357172"/>
            <a:ext cx="357190" cy="347276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/>
          <p:nvPr/>
        </p:nvSpPr>
        <p:spPr>
          <a:xfrm>
            <a:off x="3071802" y="357172"/>
            <a:ext cx="492437" cy="398329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2;p13"/>
          <p:cNvSpPr txBox="1">
            <a:spLocks/>
          </p:cNvSpPr>
          <p:nvPr/>
        </p:nvSpPr>
        <p:spPr>
          <a:xfrm>
            <a:off x="3571868" y="214296"/>
            <a:ext cx="285752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kumimoji="0" lang="en-IN" sz="30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Walter Turncoat"/>
                <a:ea typeface="Walter Turncoat"/>
                <a:cs typeface="Walter Turncoat"/>
                <a:sym typeface="Walter Turncoat"/>
              </a:rPr>
              <a:t>Application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85720" y="1071552"/>
            <a:ext cx="742955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S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kin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attachable devices, robotics, and prosthetics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. 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 Enable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continuous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health monitoring  and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point-of-care diagnostics to improve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people’s health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.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Smart Bandage –Temperature changes across a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wound.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Materials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with intrinsic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stretch ability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and self-healing</a:t>
            </a: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ability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Sniglet" charset="0"/>
            </a:endParaRPr>
          </a:p>
        </p:txBody>
      </p:sp>
      <p:pic>
        <p:nvPicPr>
          <p:cNvPr id="19" name="Picture 18" descr="Screenshot (97).png"/>
          <p:cNvPicPr>
            <a:picLocks noChangeAspect="1"/>
          </p:cNvPicPr>
          <p:nvPr/>
        </p:nvPicPr>
        <p:blipFill>
          <a:blip r:embed="rId3"/>
          <a:srcRect l="14103" t="72234" r="71094" b="8313"/>
          <a:stretch>
            <a:fillRect/>
          </a:stretch>
        </p:blipFill>
        <p:spPr>
          <a:xfrm>
            <a:off x="6715140" y="3000378"/>
            <a:ext cx="2428860" cy="21431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2;p13"/>
          <p:cNvSpPr txBox="1">
            <a:spLocks/>
          </p:cNvSpPr>
          <p:nvPr/>
        </p:nvSpPr>
        <p:spPr>
          <a:xfrm>
            <a:off x="3571868" y="214296"/>
            <a:ext cx="285752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lang="en-IN" sz="3000" dirty="0" smtClean="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Comparison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4" name="Google Shape;63;p12"/>
          <p:cNvSpPr/>
          <p:nvPr/>
        </p:nvSpPr>
        <p:spPr>
          <a:xfrm>
            <a:off x="3143240" y="357172"/>
            <a:ext cx="380233" cy="327060"/>
          </a:xfrm>
          <a:custGeom>
            <a:avLst/>
            <a:gdLst/>
            <a:ahLst/>
            <a:cxnLst/>
            <a:rect l="l" t="t" r="r" b="b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714348" y="1285866"/>
            <a:ext cx="3571900" cy="2400657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chemeClr val="bg1"/>
              </a:buClr>
            </a:pPr>
            <a:r>
              <a:rPr lang="en-IN" sz="2000" u="sng" dirty="0" smtClean="0">
                <a:solidFill>
                  <a:schemeClr val="bg1"/>
                </a:solidFill>
                <a:latin typeface="Sniglet" charset="0"/>
              </a:rPr>
              <a:t>Old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OLED and AMOLED are used. 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Less Features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Less Efficiency and compatible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.</a:t>
            </a:r>
            <a:endParaRPr lang="en-US" sz="2000" dirty="0">
              <a:solidFill>
                <a:schemeClr val="bg1"/>
              </a:solidFill>
              <a:latin typeface="Snigle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14876" y="1285866"/>
            <a:ext cx="3571900" cy="2400657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chemeClr val="bg1"/>
              </a:buClr>
            </a:pPr>
            <a:r>
              <a:rPr lang="en-IN" sz="2000" u="sng" dirty="0" smtClean="0">
                <a:solidFill>
                  <a:schemeClr val="bg1"/>
                </a:solidFill>
                <a:latin typeface="Sniglet" charset="0"/>
              </a:rPr>
              <a:t>New</a:t>
            </a:r>
            <a:endParaRPr lang="en-IN" sz="2000" u="sng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Sensors to every tactile. 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More Features.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More efficiency and compatible.</a:t>
            </a:r>
            <a:endParaRPr lang="en-US" sz="2000" dirty="0">
              <a:solidFill>
                <a:schemeClr val="bg1"/>
              </a:solidFill>
              <a:latin typeface="Sniglet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72;p13"/>
          <p:cNvSpPr txBox="1">
            <a:spLocks/>
          </p:cNvSpPr>
          <p:nvPr/>
        </p:nvSpPr>
        <p:spPr>
          <a:xfrm>
            <a:off x="3571868" y="214296"/>
            <a:ext cx="285752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lang="en-IN" sz="3000" dirty="0" smtClean="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Future Scope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7" name="Google Shape;401;p38"/>
          <p:cNvSpPr/>
          <p:nvPr/>
        </p:nvSpPr>
        <p:spPr>
          <a:xfrm>
            <a:off x="2928926" y="357172"/>
            <a:ext cx="382353" cy="335037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571472" y="1000114"/>
            <a:ext cx="807249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Bendable sensors and display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.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Predicting a patient of an oncoming heart attack hours in advance.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Placing vital screens for knowing our body function.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Use in car dashboard, interactive wallpaper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.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Sniglet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72;p13"/>
          <p:cNvSpPr txBox="1">
            <a:spLocks/>
          </p:cNvSpPr>
          <p:nvPr/>
        </p:nvSpPr>
        <p:spPr>
          <a:xfrm>
            <a:off x="3571868" y="214296"/>
            <a:ext cx="285752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kumimoji="0" lang="en-IN" sz="30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Walter Turncoat"/>
                <a:ea typeface="Walter Turncoat"/>
                <a:cs typeface="Walter Turncoat"/>
                <a:sym typeface="Walter Turncoat"/>
              </a:rPr>
              <a:t>Conclusion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71472" y="1000114"/>
            <a:ext cx="807249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Devices are compact in size and best at functioning.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Scientists create artificial skin that emulates human touch.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Smarter and similar to human skin.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Offers greater Sensitivity and bendable sensors.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Sniglet" charset="0"/>
            </a:endParaRPr>
          </a:p>
        </p:txBody>
      </p:sp>
      <p:sp>
        <p:nvSpPr>
          <p:cNvPr id="5" name="Google Shape;405;p38"/>
          <p:cNvSpPr/>
          <p:nvPr/>
        </p:nvSpPr>
        <p:spPr>
          <a:xfrm>
            <a:off x="2928926" y="357172"/>
            <a:ext cx="436619" cy="266981"/>
          </a:xfrm>
          <a:custGeom>
            <a:avLst/>
            <a:gdLst/>
            <a:ahLst/>
            <a:cxnLst/>
            <a:rect l="l" t="t" r="r" b="b"/>
            <a:pathLst>
              <a:path w="19978" h="12216" extrusionOk="0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72;p13"/>
          <p:cNvSpPr txBox="1">
            <a:spLocks/>
          </p:cNvSpPr>
          <p:nvPr/>
        </p:nvSpPr>
        <p:spPr>
          <a:xfrm>
            <a:off x="3571868" y="214296"/>
            <a:ext cx="285752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lang="en-IN" sz="3000" dirty="0" smtClean="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Reference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71472" y="1000114"/>
            <a:ext cx="8072494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u="sng" dirty="0" smtClean="0">
                <a:solidFill>
                  <a:schemeClr val="bg1"/>
                </a:solidFill>
                <a:latin typeface="Sniglet" charset="0"/>
              </a:rPr>
              <a:t>https://en.wikipedia.org/wiki/Electronic_skin</a:t>
            </a:r>
            <a:endParaRPr lang="en-IN" sz="2000" u="sng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u="sng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u="sng" dirty="0" smtClean="0">
                <a:solidFill>
                  <a:schemeClr val="bg1"/>
                </a:solidFill>
                <a:latin typeface="Sniglet" charset="0"/>
                <a:hlinkClick r:id="rId3"/>
              </a:rPr>
              <a:t>https://www.livemint.com/technology/tech-news/study-suggests-electronic-skin-has-strong-future-ahead-11606552695779.html</a:t>
            </a:r>
            <a:endParaRPr lang="en-IN" sz="2000" u="sng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u="sng" dirty="0" smtClean="0">
                <a:solidFill>
                  <a:schemeClr val="bg1"/>
                </a:solidFill>
                <a:latin typeface="Sniglet" charset="0"/>
                <a:hlinkClick r:id="rId4"/>
              </a:rPr>
              <a:t> 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  <a:hlinkClick r:id="rId4"/>
              </a:rPr>
              <a:t>https://www.nature.com/articles/528026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u="sng" dirty="0" smtClean="0">
                <a:solidFill>
                  <a:schemeClr val="bg1"/>
                </a:solidFill>
                <a:latin typeface="Sniglet" charset="0"/>
                <a:hlinkClick r:id="rId5"/>
              </a:rPr>
              <a:t>https://</a:t>
            </a:r>
            <a:r>
              <a:rPr lang="en-IN" sz="2000" u="sng" dirty="0" smtClean="0">
                <a:solidFill>
                  <a:schemeClr val="bg1"/>
                </a:solidFill>
                <a:latin typeface="Sniglet" charset="0"/>
                <a:hlinkClick r:id="rId5"/>
              </a:rPr>
              <a:t>www.oled-info.com/oled-introduction</a:t>
            </a:r>
            <a:endParaRPr lang="en-IN" sz="2000" u="sng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u="sng" dirty="0" smtClean="0">
                <a:solidFill>
                  <a:schemeClr val="bg1"/>
                </a:solidFill>
                <a:latin typeface="Sniglet" charset="0"/>
              </a:rPr>
              <a:t>https://onlinelibrary.wiley.com/doi/full/10.1002/adma.201904765</a:t>
            </a:r>
            <a:endParaRPr lang="en-IN" sz="2000" u="sng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endParaRPr lang="en-US" sz="2000" dirty="0">
              <a:solidFill>
                <a:schemeClr val="bg1"/>
              </a:solidFill>
              <a:latin typeface="Sniglet" charset="0"/>
            </a:endParaRPr>
          </a:p>
        </p:txBody>
      </p:sp>
      <p:sp>
        <p:nvSpPr>
          <p:cNvPr id="6" name="Google Shape;420;p38"/>
          <p:cNvSpPr/>
          <p:nvPr/>
        </p:nvSpPr>
        <p:spPr>
          <a:xfrm>
            <a:off x="3000364" y="285734"/>
            <a:ext cx="494054" cy="448312"/>
          </a:xfrm>
          <a:custGeom>
            <a:avLst/>
            <a:gdLst/>
            <a:ahLst/>
            <a:cxnLst/>
            <a:rect l="l" t="t" r="r" b="b"/>
            <a:pathLst>
              <a:path w="22606" h="20513" extrusionOk="0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title"/>
          </p:nvPr>
        </p:nvSpPr>
        <p:spPr>
          <a:xfrm>
            <a:off x="3929058" y="214296"/>
            <a:ext cx="2286016" cy="6429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Contents</a:t>
            </a:r>
            <a:endParaRPr sz="3600"/>
          </a:p>
        </p:txBody>
      </p:sp>
      <p:sp>
        <p:nvSpPr>
          <p:cNvPr id="62" name="Google Shape;62;p12"/>
          <p:cNvSpPr/>
          <p:nvPr/>
        </p:nvSpPr>
        <p:spPr>
          <a:xfrm>
            <a:off x="3143240" y="214296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2"/>
          <p:cNvSpPr/>
          <p:nvPr/>
        </p:nvSpPr>
        <p:spPr>
          <a:xfrm>
            <a:off x="3357554" y="428610"/>
            <a:ext cx="380233" cy="327060"/>
          </a:xfrm>
          <a:custGeom>
            <a:avLst/>
            <a:gdLst/>
            <a:ahLst/>
            <a:cxnLst/>
            <a:rect l="l" t="t" r="r" b="b"/>
            <a:pathLst>
              <a:path w="17398" h="14965" extrusionOk="0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2"/>
          <p:cNvSpPr txBox="1"/>
          <p:nvPr/>
        </p:nvSpPr>
        <p:spPr>
          <a:xfrm>
            <a:off x="857224" y="785800"/>
            <a:ext cx="5929354" cy="4071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/>
                <a:ea typeface="Sniglet"/>
                <a:cs typeface="Sniglet"/>
                <a:sym typeface="Sniglet"/>
              </a:rPr>
              <a:t> 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ABSTRACT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 INTRODUCTION</a:t>
            </a:r>
          </a:p>
          <a:p>
            <a:pPr lvl="0">
              <a:spcBef>
                <a:spcPts val="600"/>
              </a:spcBef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E-SKIN Features</a:t>
            </a:r>
            <a:endParaRPr lang="en-IN" sz="2000" dirty="0" smtClean="0">
              <a:solidFill>
                <a:schemeClr val="bg1"/>
              </a:solidFill>
              <a:latin typeface="Sniglet" charset="0"/>
              <a:ea typeface="Sniglet"/>
              <a:cs typeface="Sniglet"/>
              <a:sym typeface="Sniglet"/>
            </a:endParaRPr>
          </a:p>
          <a:p>
            <a:pPr lvl="0">
              <a:spcBef>
                <a:spcPts val="600"/>
              </a:spcBef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STRUCTURE OF E-SKIN</a:t>
            </a:r>
            <a:endParaRPr lang="en-US" sz="2000" dirty="0" smtClean="0">
              <a:latin typeface="Sniglet" charset="0"/>
            </a:endParaRPr>
          </a:p>
          <a:p>
            <a:pPr lvl="0">
              <a:spcBef>
                <a:spcPts val="600"/>
              </a:spcBef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 FABRICATION OF E-SKIN</a:t>
            </a:r>
          </a:p>
          <a:p>
            <a:pPr lvl="0">
              <a:spcBef>
                <a:spcPts val="600"/>
              </a:spcBef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 ADVANTAGES AND DISADVANTAGES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 APPLICATION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 FUTURE SCOPE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 CONCLUSION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 REFERENCE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4"/>
          <p:cNvSpPr txBox="1">
            <a:spLocks noGrp="1"/>
          </p:cNvSpPr>
          <p:nvPr>
            <p:ph type="ctrTitle" idx="4294967295"/>
          </p:nvPr>
        </p:nvSpPr>
        <p:spPr>
          <a:xfrm>
            <a:off x="1822500" y="1202350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thanks!</a:t>
            </a:r>
            <a:endParaRPr sz="4800"/>
          </a:p>
        </p:txBody>
      </p:sp>
      <p:sp>
        <p:nvSpPr>
          <p:cNvPr id="298" name="Google Shape;298;p34"/>
          <p:cNvSpPr txBox="1">
            <a:spLocks noGrp="1"/>
          </p:cNvSpPr>
          <p:nvPr>
            <p:ph type="subTitle" idx="4294967295"/>
          </p:nvPr>
        </p:nvSpPr>
        <p:spPr>
          <a:xfrm>
            <a:off x="1275150" y="2376679"/>
            <a:ext cx="6593700" cy="232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/>
              <a:t>Any questions?</a:t>
            </a:r>
            <a:endParaRPr sz="36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99" name="Google Shape;299;p34"/>
          <p:cNvSpPr/>
          <p:nvPr/>
        </p:nvSpPr>
        <p:spPr>
          <a:xfrm>
            <a:off x="4207274" y="603475"/>
            <a:ext cx="687464" cy="691590"/>
          </a:xfrm>
          <a:custGeom>
            <a:avLst/>
            <a:gdLst/>
            <a:ahLst/>
            <a:cxnLst/>
            <a:rect l="l" t="t" r="r" b="b"/>
            <a:pathLst>
              <a:path w="15842" h="15938" extrusionOk="0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4"/>
          <p:cNvSpPr/>
          <p:nvPr/>
        </p:nvSpPr>
        <p:spPr>
          <a:xfrm>
            <a:off x="3799402" y="2051575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 idx="4294967295"/>
          </p:nvPr>
        </p:nvSpPr>
        <p:spPr>
          <a:xfrm>
            <a:off x="2000232" y="0"/>
            <a:ext cx="5457000" cy="7143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 smtClean="0"/>
              <a:t>Abstract</a:t>
            </a:r>
            <a:endParaRPr sz="300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4294967295"/>
          </p:nvPr>
        </p:nvSpPr>
        <p:spPr>
          <a:xfrm>
            <a:off x="428596" y="571486"/>
            <a:ext cx="8286808" cy="3857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Courier New" pitchFamily="49" charset="0"/>
              <a:buChar char="o"/>
            </a:pPr>
            <a:r>
              <a:rPr lang="en" dirty="0" smtClean="0">
                <a:solidFill>
                  <a:schemeClr val="lt1"/>
                </a:solidFill>
              </a:rPr>
              <a:t>  Electronics plays important role in developing simple devices used for any purpose.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Courier New" pitchFamily="49" charset="0"/>
              <a:buChar char="o"/>
            </a:pPr>
            <a:r>
              <a:rPr lang="en" dirty="0" smtClean="0">
                <a:latin typeface="Sniglet" charset="0"/>
              </a:rPr>
              <a:t> </a:t>
            </a:r>
            <a:r>
              <a:rPr lang="en-US" dirty="0" smtClean="0">
                <a:latin typeface="Sniglet" charset="0"/>
              </a:rPr>
              <a:t> It is ultrathin electronics device attaches to the skin like a sick on tattoo  which can measure electrical activity of heart, brain waves &amp; other vital signals.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Courier New" pitchFamily="49" charset="0"/>
              <a:buChar char="o"/>
            </a:pPr>
            <a:r>
              <a:rPr lang="en" dirty="0" smtClean="0">
                <a:latin typeface="Sniglet" charset="0"/>
              </a:rPr>
              <a:t>  U</a:t>
            </a:r>
            <a:r>
              <a:rPr lang="en" dirty="0" smtClean="0">
                <a:solidFill>
                  <a:schemeClr val="lt1"/>
                </a:solidFill>
                <a:latin typeface="Sniglet" charset="0"/>
              </a:rPr>
              <a:t>sed as skin replacement for people who suffered skin trauma.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Courier New" pitchFamily="49" charset="0"/>
              <a:buChar char="o"/>
            </a:pPr>
            <a:r>
              <a:rPr lang="en" dirty="0" smtClean="0">
                <a:latin typeface="Sniglet" charset="0"/>
              </a:rPr>
              <a:t>  Consists of millions of embedded electronics measuring devices.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Courier New" pitchFamily="49" charset="0"/>
              <a:buChar char="o"/>
            </a:pPr>
            <a:r>
              <a:rPr lang="en" dirty="0" smtClean="0">
                <a:solidFill>
                  <a:schemeClr val="lt1"/>
                </a:solidFill>
                <a:latin typeface="Sniglet" charset="0"/>
              </a:rPr>
              <a:t>  Wirelessly monitor the vitals movements of patient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Courier New" pitchFamily="49" charset="0"/>
              <a:buChar char="o"/>
            </a:pPr>
            <a:endParaRPr lang="en" dirty="0" smtClean="0">
              <a:solidFill>
                <a:schemeClr val="lt1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Courier New" pitchFamily="49" charset="0"/>
              <a:buChar char="o"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4000496" y="642924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43174" y="428610"/>
            <a:ext cx="3811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800" dirty="0" smtClean="0">
                <a:latin typeface="Sniglet" charset="0"/>
              </a:rPr>
              <a:t>.</a:t>
            </a:r>
            <a:endParaRPr lang="en-US" sz="2800" dirty="0">
              <a:latin typeface="Sniglet" charset="0"/>
            </a:endParaRPr>
          </a:p>
        </p:txBody>
      </p:sp>
      <p:sp>
        <p:nvSpPr>
          <p:cNvPr id="8" name="Google Shape;73;p13"/>
          <p:cNvSpPr txBox="1">
            <a:spLocks noGrp="1"/>
          </p:cNvSpPr>
          <p:nvPr>
            <p:ph type="subTitle" idx="4294967295"/>
          </p:nvPr>
        </p:nvSpPr>
        <p:spPr>
          <a:xfrm>
            <a:off x="857224" y="928676"/>
            <a:ext cx="7643866" cy="37862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IN" dirty="0" smtClean="0"/>
              <a:t>E-skin is a material which mimics the Human Skin in one or more ways.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US" dirty="0" smtClean="0"/>
              <a:t>Goal   is  to develop sensors flexible substrates that are compliant to curved surface.</a:t>
            </a: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US" dirty="0" smtClean="0"/>
              <a:t>Main objective of artificial skin is to </a:t>
            </a:r>
            <a:r>
              <a:rPr lang="en-US" dirty="0" smtClean="0"/>
              <a:t>tactile sense</a:t>
            </a:r>
            <a:r>
              <a:rPr lang="en-US" dirty="0" smtClean="0"/>
              <a:t>.</a:t>
            </a:r>
            <a:endParaRPr lang="en-US" dirty="0" smtClean="0"/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US" dirty="0" smtClean="0"/>
              <a:t>Capable of skin-like texture, wetting , sweat pore density, and sweat rates.</a:t>
            </a:r>
            <a:endParaRPr lang="en-IN" dirty="0" smtClean="0"/>
          </a:p>
        </p:txBody>
      </p:sp>
      <p:sp>
        <p:nvSpPr>
          <p:cNvPr id="9" name="Google Shape;72;p13"/>
          <p:cNvSpPr txBox="1">
            <a:spLocks/>
          </p:cNvSpPr>
          <p:nvPr/>
        </p:nvSpPr>
        <p:spPr>
          <a:xfrm>
            <a:off x="2285984" y="0"/>
            <a:ext cx="545700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lang="en-IN" sz="3000" dirty="0" smtClean="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Introduction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12" name="Google Shape;74;p13"/>
          <p:cNvSpPr/>
          <p:nvPr/>
        </p:nvSpPr>
        <p:spPr>
          <a:xfrm>
            <a:off x="3643306" y="617204"/>
            <a:ext cx="2643206" cy="9715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/>
          <p:nvPr/>
        </p:nvSpPr>
        <p:spPr>
          <a:xfrm>
            <a:off x="3428992" y="214296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72;p13"/>
          <p:cNvSpPr txBox="1">
            <a:spLocks/>
          </p:cNvSpPr>
          <p:nvPr/>
        </p:nvSpPr>
        <p:spPr>
          <a:xfrm>
            <a:off x="2000232" y="142858"/>
            <a:ext cx="5457000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kumimoji="0" lang="en-IN" sz="30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Walter Turncoat"/>
                <a:ea typeface="Walter Turncoat"/>
                <a:cs typeface="Walter Turncoat"/>
                <a:sym typeface="Walter Turncoat"/>
              </a:rPr>
              <a:t>Features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10" name="Google Shape;73;p13"/>
          <p:cNvSpPr txBox="1">
            <a:spLocks/>
          </p:cNvSpPr>
          <p:nvPr/>
        </p:nvSpPr>
        <p:spPr>
          <a:xfrm>
            <a:off x="571472" y="642924"/>
            <a:ext cx="3857652" cy="4000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Measure electrical activity of the heart ,brainwaves &amp; other vital signs.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Can record electrical activity along the scalp.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ü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Muscle contractions in the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hand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can control the mouse in a  computer game.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  <a:ea typeface="Sniglet"/>
                <a:cs typeface="Sniglet"/>
                <a:sym typeface="Sniglet"/>
              </a:rPr>
              <a:t> </a:t>
            </a:r>
            <a:endParaRPr kumimoji="0" lang="en-IN" sz="20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niglet" charset="0"/>
              <a:ea typeface="Sniglet"/>
              <a:cs typeface="Sniglet"/>
              <a:sym typeface="Snigle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0" y="857238"/>
            <a:ext cx="4572000" cy="4286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85786" y="642924"/>
            <a:ext cx="7715304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buClr>
                <a:schemeClr val="bg1"/>
              </a:buClr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Succinctly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highlight some of these challenges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 Intrinsically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stretchable and self-healing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materials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. </a:t>
            </a:r>
            <a:endParaRPr lang="en-IN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Tactile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, chemical, and electrophysiological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sensors</a:t>
            </a: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 Large-area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fabrication and integration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techniques.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Wireless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communication and signal processing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technologies.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 Electrodes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for neural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interfaces.</a:t>
            </a:r>
            <a:endParaRPr lang="en-US" sz="2000" dirty="0">
              <a:solidFill>
                <a:schemeClr val="bg1"/>
              </a:solidFill>
              <a:latin typeface="Sniglet" charset="0"/>
            </a:endParaRPr>
          </a:p>
        </p:txBody>
      </p:sp>
      <p:sp>
        <p:nvSpPr>
          <p:cNvPr id="4" name="Google Shape;98;p16"/>
          <p:cNvSpPr/>
          <p:nvPr/>
        </p:nvSpPr>
        <p:spPr>
          <a:xfrm>
            <a:off x="1571604" y="714362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2;p13"/>
          <p:cNvSpPr txBox="1">
            <a:spLocks/>
          </p:cNvSpPr>
          <p:nvPr/>
        </p:nvSpPr>
        <p:spPr>
          <a:xfrm>
            <a:off x="3000364" y="142858"/>
            <a:ext cx="4313992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lang="en-IN" sz="3000" dirty="0" smtClean="0">
                <a:solidFill>
                  <a:schemeClr val="lt1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Structure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10" name="Google Shape;73;p13"/>
          <p:cNvSpPr txBox="1">
            <a:spLocks/>
          </p:cNvSpPr>
          <p:nvPr/>
        </p:nvSpPr>
        <p:spPr>
          <a:xfrm>
            <a:off x="857224" y="1285866"/>
            <a:ext cx="7286676" cy="285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q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Wireless Communication and signal processing technology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.</a:t>
            </a:r>
            <a:endParaRPr lang="en-US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q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Material mimicking human skin.</a:t>
            </a:r>
            <a:endParaRPr lang="en-US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q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Fabrication and Integration.</a:t>
            </a:r>
            <a:endParaRPr lang="en-US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Wingdings" pitchFamily="2" charset="2"/>
              <a:buChar char="q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Tactile, chemical and electrophysiological sensors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.</a:t>
            </a:r>
            <a:endParaRPr kumimoji="0" lang="en-IN" sz="20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niglet" charset="0"/>
              <a:ea typeface="Sniglet"/>
              <a:cs typeface="Sniglet"/>
              <a:sym typeface="Sniglet"/>
            </a:endParaRPr>
          </a:p>
        </p:txBody>
      </p:sp>
      <p:sp>
        <p:nvSpPr>
          <p:cNvPr id="7" name="Google Shape;421;p38"/>
          <p:cNvSpPr/>
          <p:nvPr/>
        </p:nvSpPr>
        <p:spPr>
          <a:xfrm>
            <a:off x="3571868" y="214296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2844" y="214296"/>
            <a:ext cx="8858312" cy="4714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14348" y="1571618"/>
            <a:ext cx="728667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Temperature Sensor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.</a:t>
            </a:r>
            <a:endParaRPr lang="en-US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Slip and Force Vector Sensor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.</a:t>
            </a: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IN" sz="2000" dirty="0" smtClean="0">
                <a:solidFill>
                  <a:schemeClr val="bg1"/>
                </a:solidFill>
                <a:latin typeface="Sniglet" charset="0"/>
              </a:rPr>
              <a:t> Multifunctional Sensor and Decoupling Technology.</a:t>
            </a:r>
            <a:endParaRPr lang="en-US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Chemical Sensor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.</a:t>
            </a:r>
            <a:endParaRPr lang="en-US" sz="2000" dirty="0" smtClean="0">
              <a:solidFill>
                <a:schemeClr val="bg1"/>
              </a:solidFill>
              <a:latin typeface="Sniglet" charset="0"/>
            </a:endParaRPr>
          </a:p>
          <a:p>
            <a:pPr>
              <a:lnSpc>
                <a:spcPct val="150000"/>
              </a:lnSpc>
              <a:buClr>
                <a:schemeClr val="bg1"/>
              </a:buClr>
              <a:buFont typeface="Courier New" pitchFamily="49" charset="0"/>
              <a:buChar char="o"/>
            </a:pP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 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Electrophysiological Sensor</a:t>
            </a:r>
            <a:r>
              <a:rPr lang="en-US" sz="2000" dirty="0" smtClean="0">
                <a:solidFill>
                  <a:schemeClr val="bg1"/>
                </a:solidFill>
                <a:latin typeface="Sniglet" charset="0"/>
              </a:rPr>
              <a:t>.</a:t>
            </a:r>
            <a:endParaRPr lang="en-US" sz="2000" dirty="0" smtClean="0">
              <a:solidFill>
                <a:schemeClr val="bg1"/>
              </a:solidFill>
              <a:latin typeface="Sniglet" charset="0"/>
            </a:endParaRPr>
          </a:p>
        </p:txBody>
      </p:sp>
      <p:sp>
        <p:nvSpPr>
          <p:cNvPr id="6" name="Google Shape;72;p13"/>
          <p:cNvSpPr txBox="1">
            <a:spLocks/>
          </p:cNvSpPr>
          <p:nvPr/>
        </p:nvSpPr>
        <p:spPr>
          <a:xfrm>
            <a:off x="2571736" y="357172"/>
            <a:ext cx="5643602" cy="714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alter Turncoat"/>
              <a:buNone/>
              <a:tabLst/>
              <a:defRPr/>
            </a:pPr>
            <a:r>
              <a:rPr kumimoji="0" lang="en-IN" sz="3000" b="0" i="0" u="none" strike="noStrike" kern="0" cap="none" spc="0" normalizeH="0" baseline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Walter Turncoat"/>
                <a:ea typeface="Walter Turncoat"/>
                <a:cs typeface="Walter Turncoat"/>
                <a:sym typeface="Walter Turncoat"/>
              </a:rPr>
              <a:t>Types</a:t>
            </a:r>
            <a:r>
              <a:rPr kumimoji="0" lang="en-IN" sz="3000" b="0" i="0" u="none" strike="noStrike" kern="0" cap="none" spc="0" normalizeH="0" noProof="0" dirty="0" smtClean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Walter Turncoat"/>
                <a:ea typeface="Walter Turncoat"/>
                <a:cs typeface="Walter Turncoat"/>
                <a:sym typeface="Walter Turncoat"/>
              </a:rPr>
              <a:t> of Sensors in E-skin</a:t>
            </a:r>
            <a:endParaRPr kumimoji="0" lang="en-US" sz="3000" b="0" i="0" u="none" strike="noStrike" kern="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7" name="Google Shape;421;p38"/>
          <p:cNvSpPr/>
          <p:nvPr/>
        </p:nvSpPr>
        <p:spPr>
          <a:xfrm>
            <a:off x="2071670" y="428610"/>
            <a:ext cx="485006" cy="464266"/>
          </a:xfrm>
          <a:custGeom>
            <a:avLst/>
            <a:gdLst/>
            <a:ahLst/>
            <a:cxnLst/>
            <a:rect l="l" t="t" r="r" b="b"/>
            <a:pathLst>
              <a:path w="22192" h="21243" extrusionOk="0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D1D8DF"/>
      </a:dk2>
      <a:lt2>
        <a:srgbClr val="4F565C"/>
      </a:lt2>
      <a:accent1>
        <a:srgbClr val="63A8DF"/>
      </a:accent1>
      <a:accent2>
        <a:srgbClr val="F8AF2C"/>
      </a:accent2>
      <a:accent3>
        <a:srgbClr val="B2DF4B"/>
      </a:accent3>
      <a:accent4>
        <a:srgbClr val="88D8E6"/>
      </a:accent4>
      <a:accent5>
        <a:srgbClr val="A693C9"/>
      </a:accent5>
      <a:accent6>
        <a:srgbClr val="F7826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4116</TotalTime>
  <Words>572</Words>
  <PresentationFormat>On-screen Show (16:9)</PresentationFormat>
  <Paragraphs>100</Paragraphs>
  <Slides>20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Sniglet</vt:lpstr>
      <vt:lpstr>Times New Roman</vt:lpstr>
      <vt:lpstr>Walter Turncoat</vt:lpstr>
      <vt:lpstr>Courier New</vt:lpstr>
      <vt:lpstr>Wingdings</vt:lpstr>
      <vt:lpstr>Ursula template</vt:lpstr>
      <vt:lpstr>Slide 1</vt:lpstr>
      <vt:lpstr>Contents</vt:lpstr>
      <vt:lpstr>Abstract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thanks!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Gaganu</dc:creator>
  <cp:lastModifiedBy>Gaganu</cp:lastModifiedBy>
  <cp:revision>60</cp:revision>
  <dcterms:modified xsi:type="dcterms:W3CDTF">2021-06-08T06:47:05Z</dcterms:modified>
</cp:coreProperties>
</file>